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3" r:id="rId2"/>
    <p:sldId id="268" r:id="rId3"/>
    <p:sldId id="265" r:id="rId4"/>
  </p:sldIdLst>
  <p:sldSz cx="7559675" cy="10691813"/>
  <p:notesSz cx="6889750" cy="10021888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494"/>
    <a:srgbClr val="019929"/>
    <a:srgbClr val="00646C"/>
    <a:srgbClr val="C49D3A"/>
    <a:srgbClr val="FFFFFF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3" d="100"/>
          <a:sy n="43" d="100"/>
        </p:scale>
        <p:origin x="2156" y="2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353" cy="5026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808" y="0"/>
            <a:ext cx="2986352" cy="5026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3B40349-7554-470D-AF65-2FC9D9BBF4EE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9283"/>
            <a:ext cx="2986353" cy="5026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808" y="9519283"/>
            <a:ext cx="2986352" cy="5026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490EB35-7137-4F41-A6EC-15FE3247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6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241" cy="501095"/>
          </a:xfrm>
          <a:prstGeom prst="rect">
            <a:avLst/>
          </a:prstGeom>
        </p:spPr>
        <p:txBody>
          <a:bodyPr vert="horz" lIns="91604" tIns="45803" rIns="91604" bIns="4580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919" y="1"/>
            <a:ext cx="2985241" cy="501095"/>
          </a:xfrm>
          <a:prstGeom prst="rect">
            <a:avLst/>
          </a:prstGeom>
        </p:spPr>
        <p:txBody>
          <a:bodyPr vert="horz" lIns="91604" tIns="45803" rIns="91604" bIns="45803" rtlCol="0"/>
          <a:lstStyle>
            <a:lvl1pPr algn="r">
              <a:defRPr sz="1200"/>
            </a:lvl1pPr>
          </a:lstStyle>
          <a:p>
            <a:fld id="{42866789-E660-480F-A859-3137BA115996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752475"/>
            <a:ext cx="26543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4" tIns="45803" rIns="91604" bIns="458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9" y="4761193"/>
            <a:ext cx="5512436" cy="4509849"/>
          </a:xfrm>
          <a:prstGeom prst="rect">
            <a:avLst/>
          </a:prstGeom>
        </p:spPr>
        <p:txBody>
          <a:bodyPr vert="horz" lIns="91604" tIns="45803" rIns="91604" bIns="458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203"/>
            <a:ext cx="2985241" cy="501095"/>
          </a:xfrm>
          <a:prstGeom prst="rect">
            <a:avLst/>
          </a:prstGeom>
        </p:spPr>
        <p:txBody>
          <a:bodyPr vert="horz" lIns="91604" tIns="45803" rIns="91604" bIns="4580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919" y="9519203"/>
            <a:ext cx="2985241" cy="501095"/>
          </a:xfrm>
          <a:prstGeom prst="rect">
            <a:avLst/>
          </a:prstGeom>
        </p:spPr>
        <p:txBody>
          <a:bodyPr vert="horz" lIns="91604" tIns="45803" rIns="91604" bIns="45803" rtlCol="0" anchor="b"/>
          <a:lstStyle>
            <a:lvl1pPr algn="r">
              <a:defRPr sz="1200"/>
            </a:lvl1pPr>
          </a:lstStyle>
          <a:p>
            <a:fld id="{67429462-0D16-4DA1-A817-AD8D5028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9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5"/>
            <a:ext cx="6425724" cy="22918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22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67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0764" y="428170"/>
            <a:ext cx="1700927" cy="91226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984" y="428170"/>
            <a:ext cx="4976786" cy="91226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36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29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0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8"/>
            <a:ext cx="6425724" cy="2338832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72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84" y="2494759"/>
            <a:ext cx="3338856" cy="705610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2835" y="2494759"/>
            <a:ext cx="3338856" cy="705610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74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81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87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59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4" y="425693"/>
            <a:ext cx="4226069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6" y="2237362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03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70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1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09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9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5F051-F85A-4B29-A5C1-B66AB6271879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2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6FB513-1AF7-4506-982E-FB97A9FBB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34" t="10765" r="27484" b="11808"/>
          <a:stretch/>
        </p:blipFill>
        <p:spPr>
          <a:xfrm>
            <a:off x="-21598" y="-17315"/>
            <a:ext cx="7593551" cy="10709128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6088D56-663C-40BC-A11D-F6A70EF71942}"/>
              </a:ext>
            </a:extLst>
          </p:cNvPr>
          <p:cNvSpPr/>
          <p:nvPr/>
        </p:nvSpPr>
        <p:spPr>
          <a:xfrm>
            <a:off x="361758" y="1212147"/>
            <a:ext cx="2697999" cy="3518441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9C11C2D-B35A-49EA-8321-44073911C848}"/>
              </a:ext>
            </a:extLst>
          </p:cNvPr>
          <p:cNvGrpSpPr/>
          <p:nvPr/>
        </p:nvGrpSpPr>
        <p:grpSpPr>
          <a:xfrm>
            <a:off x="3233834" y="6642173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47363F53-B736-439C-8A31-F1BA14195AA4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ctangle: Rounded Corners 4">
              <a:extLst>
                <a:ext uri="{FF2B5EF4-FFF2-40B4-BE49-F238E27FC236}">
                  <a16:creationId xmlns:a16="http://schemas.microsoft.com/office/drawing/2014/main" id="{F4BEFA77-1C53-4584-998D-48FDEEA5D7E1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515FC6-2040-443A-A451-9CFCC79E9E01}"/>
              </a:ext>
            </a:extLst>
          </p:cNvPr>
          <p:cNvGrpSpPr/>
          <p:nvPr/>
        </p:nvGrpSpPr>
        <p:grpSpPr>
          <a:xfrm>
            <a:off x="3203773" y="5922093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88EEF84-05B5-4C96-8710-F7EDD651D0AC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ctangle: Rounded Corners 4">
              <a:extLst>
                <a:ext uri="{FF2B5EF4-FFF2-40B4-BE49-F238E27FC236}">
                  <a16:creationId xmlns:a16="http://schemas.microsoft.com/office/drawing/2014/main" id="{7E664A7E-2241-4A96-B03B-E7475FC0432A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F2FA8-4768-43D4-A1B0-FF507096BB14}"/>
              </a:ext>
            </a:extLst>
          </p:cNvPr>
          <p:cNvGrpSpPr/>
          <p:nvPr/>
        </p:nvGrpSpPr>
        <p:grpSpPr>
          <a:xfrm>
            <a:off x="5707372" y="261651"/>
            <a:ext cx="1852301" cy="835783"/>
            <a:chOff x="2993830" y="4491793"/>
            <a:chExt cx="2133352" cy="1280011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5B4878A-573B-41A0-9AA4-0A5E7420DF28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5FD83B93-B949-4BEF-AFEF-BFA7CB0374E7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pic>
        <p:nvPicPr>
          <p:cNvPr id="12" name="Picture 6" descr="Home | Caterlink">
            <a:extLst>
              <a:ext uri="{FF2B5EF4-FFF2-40B4-BE49-F238E27FC236}">
                <a16:creationId xmlns:a16="http://schemas.microsoft.com/office/drawing/2014/main" id="{6B006C78-9378-459E-AAC5-7C59DC9C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19" y="378112"/>
            <a:ext cx="1424071" cy="6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B2AA3-E680-4252-93B7-8F87CAB8B854}"/>
              </a:ext>
            </a:extLst>
          </p:cNvPr>
          <p:cNvGrpSpPr/>
          <p:nvPr/>
        </p:nvGrpSpPr>
        <p:grpSpPr>
          <a:xfrm>
            <a:off x="-3" y="261651"/>
            <a:ext cx="5580038" cy="835783"/>
            <a:chOff x="2993830" y="4491793"/>
            <a:chExt cx="2133352" cy="1280011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313794E-9110-47F7-AECE-F83EDF96C7B1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D0D3E8D3-2FAD-4E80-BDDA-018473941BD3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A4B841-4EE6-43C0-9825-B05523C1608E}"/>
              </a:ext>
            </a:extLst>
          </p:cNvPr>
          <p:cNvSpPr txBox="1"/>
          <p:nvPr/>
        </p:nvSpPr>
        <p:spPr>
          <a:xfrm>
            <a:off x="323453" y="400843"/>
            <a:ext cx="4626808" cy="55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to Caterlink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888A1E-CE4A-409F-9FB8-4A33F05B5034}"/>
              </a:ext>
            </a:extLst>
          </p:cNvPr>
          <p:cNvSpPr txBox="1"/>
          <p:nvPr/>
        </p:nvSpPr>
        <p:spPr>
          <a:xfrm>
            <a:off x="462622" y="1363161"/>
            <a:ext cx="25893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love food and hope you will love what we provide for you at your school. </a:t>
            </a:r>
          </a:p>
          <a:p>
            <a:endParaRPr lang="en-GB" sz="15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embrace natural ingredients, love seasonal produce, and develop ethical trading with many of our suppliers. Our meat, fruit &amp; vegetables and bakery is all sourced from suppliers as near to the school as we can. 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197C5B6D-A89A-4D7B-845A-DC8682270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540" y="5992593"/>
            <a:ext cx="38296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Fresh Food Every Day!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0C66E66E-1604-43F2-88FA-875C3513F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11" y="6723349"/>
            <a:ext cx="37891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to </a:t>
            </a: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 the planet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879798F-3D58-472D-B306-1C866A8F7FDD}"/>
              </a:ext>
            </a:extLst>
          </p:cNvPr>
          <p:cNvGrpSpPr/>
          <p:nvPr/>
        </p:nvGrpSpPr>
        <p:grpSpPr>
          <a:xfrm>
            <a:off x="3197248" y="9484493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F26635E-2155-44C0-9A7B-FC26210B8768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tangle: Rounded Corners 4">
              <a:extLst>
                <a:ext uri="{FF2B5EF4-FFF2-40B4-BE49-F238E27FC236}">
                  <a16:creationId xmlns:a16="http://schemas.microsoft.com/office/drawing/2014/main" id="{2B6AC535-3232-4C8F-96A5-15721F0C6812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DF03406-252E-43FF-863E-F3CDB8E07725}"/>
              </a:ext>
            </a:extLst>
          </p:cNvPr>
          <p:cNvGrpSpPr/>
          <p:nvPr/>
        </p:nvGrpSpPr>
        <p:grpSpPr>
          <a:xfrm>
            <a:off x="3235918" y="7362130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24DAD1B-6EF0-4D07-8372-96CF25776287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: Rounded Corners 4">
              <a:extLst>
                <a:ext uri="{FF2B5EF4-FFF2-40B4-BE49-F238E27FC236}">
                  <a16:creationId xmlns:a16="http://schemas.microsoft.com/office/drawing/2014/main" id="{D37BBD32-1104-45A1-A23C-006AE4A2FE37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ADEBFAD-9E0D-4E13-9D80-482CA5C4A356}"/>
              </a:ext>
            </a:extLst>
          </p:cNvPr>
          <p:cNvGrpSpPr/>
          <p:nvPr/>
        </p:nvGrpSpPr>
        <p:grpSpPr>
          <a:xfrm>
            <a:off x="3212170" y="8783006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E61D461D-63AB-4137-9EFF-E5846A956BDE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ctangle: Rounded Corners 4">
              <a:extLst>
                <a:ext uri="{FF2B5EF4-FFF2-40B4-BE49-F238E27FC236}">
                  <a16:creationId xmlns:a16="http://schemas.microsoft.com/office/drawing/2014/main" id="{B291FD01-CF6E-4FC9-BE4E-91475B90197E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C347938-B656-4EB5-8374-F501CF1A7715}"/>
              </a:ext>
            </a:extLst>
          </p:cNvPr>
          <p:cNvGrpSpPr/>
          <p:nvPr/>
        </p:nvGrpSpPr>
        <p:grpSpPr>
          <a:xfrm>
            <a:off x="3219588" y="8047793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037C155D-E622-4182-8E9A-F7E820D61E8C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ectangle: Rounded Corners 4">
              <a:extLst>
                <a:ext uri="{FF2B5EF4-FFF2-40B4-BE49-F238E27FC236}">
                  <a16:creationId xmlns:a16="http://schemas.microsoft.com/office/drawing/2014/main" id="{B579EC76-B2F0-44BC-8429-F47B31B3072D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44" name="Rectangle 2">
            <a:extLst>
              <a:ext uri="{FF2B5EF4-FFF2-40B4-BE49-F238E27FC236}">
                <a16:creationId xmlns:a16="http://schemas.microsoft.com/office/drawing/2014/main" id="{96190E45-5A26-4847-B25B-1CBA0D9C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390" y="7407472"/>
            <a:ext cx="36907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taster sessions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7D6617FF-4A33-42EF-B3F0-E290B96A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946" y="8150242"/>
            <a:ext cx="36682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additional </a:t>
            </a: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E2971E59-B016-486A-8D9E-2A6788CD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67" y="8883367"/>
            <a:ext cx="36682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Menus to suit your pupils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A1A1B84C-987B-4495-BE94-931507A7D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481" y="9553610"/>
            <a:ext cx="36682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Themed Days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48579FA-FF35-4D46-93B4-B15050DE0D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39" t="24024" r="19519" b="21650"/>
          <a:stretch/>
        </p:blipFill>
        <p:spPr>
          <a:xfrm rot="20691365">
            <a:off x="3408685" y="2143742"/>
            <a:ext cx="3952603" cy="27301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853DCE-4533-48EB-AA0F-06DD5517700E}"/>
              </a:ext>
            </a:extLst>
          </p:cNvPr>
          <p:cNvSpPr/>
          <p:nvPr/>
        </p:nvSpPr>
        <p:spPr>
          <a:xfrm>
            <a:off x="3197245" y="1212147"/>
            <a:ext cx="4285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delighted to be working in partnership with your school and would like to tell you about us and our catering services.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A5283B-29DD-451B-AFE0-B288FE1FEB26}"/>
              </a:ext>
            </a:extLst>
          </p:cNvPr>
          <p:cNvGrpSpPr/>
          <p:nvPr/>
        </p:nvGrpSpPr>
        <p:grpSpPr>
          <a:xfrm>
            <a:off x="3197246" y="4501778"/>
            <a:ext cx="4362427" cy="574556"/>
            <a:chOff x="2993830" y="4491793"/>
            <a:chExt cx="2133352" cy="1280011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E7B0B79-7873-4612-B4E2-1BD23FAB349B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8843C275-04EC-45D2-8172-B4BCAC407FA6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55D4CB62-DFD1-43EF-9CB2-9AEDF3B11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879" y="4550805"/>
            <a:ext cx="36616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things we do!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5526C1-FCE1-41DE-9951-74FF27698695}"/>
              </a:ext>
            </a:extLst>
          </p:cNvPr>
          <p:cNvGrpSpPr/>
          <p:nvPr/>
        </p:nvGrpSpPr>
        <p:grpSpPr>
          <a:xfrm>
            <a:off x="3203773" y="5202013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C0D4EC7-5CEA-42BC-B823-7F0E42EF4D5F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9E0C02AD-AC86-42AC-B52C-FA908E2DAA2F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C2ABE155-5F7A-4D81-9035-E3967714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10" y="5259994"/>
            <a:ext cx="3838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Fresh Bread Daily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91848BD-E4F9-4F0B-BDB8-CE7FD56772AB}"/>
              </a:ext>
            </a:extLst>
          </p:cNvPr>
          <p:cNvSpPr/>
          <p:nvPr/>
        </p:nvSpPr>
        <p:spPr>
          <a:xfrm>
            <a:off x="361758" y="5270805"/>
            <a:ext cx="2697999" cy="4827629"/>
          </a:xfrm>
          <a:prstGeom prst="roundRect">
            <a:avLst>
              <a:gd name="adj" fmla="val 10000"/>
            </a:avLst>
          </a:prstGeom>
          <a:solidFill>
            <a:srgbClr val="B21494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73903846-C902-450E-AB91-722F14F51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92" y="5929541"/>
            <a:ext cx="231730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b="1" i="0" u="none" strike="noStrike" baseline="0" dirty="0">
                <a:solidFill>
                  <a:schemeClr val="bg1"/>
                </a:solidFill>
                <a:latin typeface="HermesFB Bold"/>
              </a:rPr>
              <a:t>Menus can be found on your school website.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TrashHand"/>
              </a:rPr>
              <a:t>Keeping in Touch! </a:t>
            </a:r>
            <a:r>
              <a:rPr lang="en-GB" sz="1400" b="1" i="0" u="none" strike="noStrike" baseline="0" dirty="0">
                <a:solidFill>
                  <a:schemeClr val="bg1"/>
                </a:solidFill>
                <a:latin typeface="HermesFB Bold"/>
              </a:rPr>
              <a:t>You can also keep in-touch with us through our web site, where we advertise menus, job vacancies and news. www.caterlinkltd.co.uk </a:t>
            </a:r>
            <a:endParaRPr lang="en-GB" sz="1400" b="0" i="0" u="none" strike="noStrike" baseline="0" dirty="0">
              <a:solidFill>
                <a:schemeClr val="bg1"/>
              </a:solidFill>
              <a:latin typeface="Futura Hv BT"/>
            </a:endParaRP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Caterlink, Hop House,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Lower Green Road, Pembury,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Tunbridge Wells,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TN2 4HS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01892 824604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info@caterlinkltd.co.uk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www.caterlinkltd.co.uk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2" name="Title 3">
            <a:extLst>
              <a:ext uri="{FF2B5EF4-FFF2-40B4-BE49-F238E27FC236}">
                <a16:creationId xmlns:a16="http://schemas.microsoft.com/office/drawing/2014/main" id="{E55982BB-D973-4C25-AB5A-EE991A2DA99F}"/>
              </a:ext>
            </a:extLst>
          </p:cNvPr>
          <p:cNvSpPr txBox="1">
            <a:spLocks/>
          </p:cNvSpPr>
          <p:nvPr/>
        </p:nvSpPr>
        <p:spPr>
          <a:xfrm>
            <a:off x="3497535" y="10098121"/>
            <a:ext cx="3759064" cy="59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Edwardian Script ITC" panose="030303020407070D0804" pitchFamily="66" charset="0"/>
              </a:rPr>
              <a:t>Inspiring young minds</a:t>
            </a:r>
          </a:p>
        </p:txBody>
      </p:sp>
    </p:spTree>
    <p:extLst>
      <p:ext uri="{BB962C8B-B14F-4D97-AF65-F5344CB8AC3E}">
        <p14:creationId xmlns:p14="http://schemas.microsoft.com/office/powerpoint/2010/main" val="30831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A4045-9FE6-4442-9C21-61C207619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32" t="11052" r="26797" b="10779"/>
          <a:stretch/>
        </p:blipFill>
        <p:spPr>
          <a:xfrm>
            <a:off x="1801" y="0"/>
            <a:ext cx="7666468" cy="107455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F2FA8-4768-43D4-A1B0-FF507096BB14}"/>
              </a:ext>
            </a:extLst>
          </p:cNvPr>
          <p:cNvGrpSpPr/>
          <p:nvPr/>
        </p:nvGrpSpPr>
        <p:grpSpPr>
          <a:xfrm>
            <a:off x="5707372" y="261651"/>
            <a:ext cx="1852301" cy="835783"/>
            <a:chOff x="2993830" y="4491793"/>
            <a:chExt cx="2133352" cy="1280011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5B4878A-573B-41A0-9AA4-0A5E7420DF28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5FD83B93-B949-4BEF-AFEF-BFA7CB0374E7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pic>
        <p:nvPicPr>
          <p:cNvPr id="12" name="Picture 6" descr="Home | Caterlink">
            <a:extLst>
              <a:ext uri="{FF2B5EF4-FFF2-40B4-BE49-F238E27FC236}">
                <a16:creationId xmlns:a16="http://schemas.microsoft.com/office/drawing/2014/main" id="{6B006C78-9378-459E-AAC5-7C59DC9C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19" y="378112"/>
            <a:ext cx="1424071" cy="6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B2AA3-E680-4252-93B7-8F87CAB8B854}"/>
              </a:ext>
            </a:extLst>
          </p:cNvPr>
          <p:cNvGrpSpPr/>
          <p:nvPr/>
        </p:nvGrpSpPr>
        <p:grpSpPr>
          <a:xfrm>
            <a:off x="-3" y="261651"/>
            <a:ext cx="5580038" cy="835783"/>
            <a:chOff x="2993830" y="4491793"/>
            <a:chExt cx="2133352" cy="1280011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313794E-9110-47F7-AECE-F83EDF96C7B1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D0D3E8D3-2FAD-4E80-BDDA-018473941BD3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A4B841-4EE6-43C0-9825-B05523C1608E}"/>
              </a:ext>
            </a:extLst>
          </p:cNvPr>
          <p:cNvSpPr txBox="1"/>
          <p:nvPr/>
        </p:nvSpPr>
        <p:spPr>
          <a:xfrm>
            <a:off x="323452" y="400843"/>
            <a:ext cx="5254779" cy="55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happens in School!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EFD9A7E-BE84-4667-9056-A3DE9524A70C}"/>
              </a:ext>
            </a:extLst>
          </p:cNvPr>
          <p:cNvSpPr/>
          <p:nvPr/>
        </p:nvSpPr>
        <p:spPr>
          <a:xfrm>
            <a:off x="361759" y="1212147"/>
            <a:ext cx="4066152" cy="3101143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AAF914-6FED-4BC4-A641-0EF76A3B77CF}"/>
              </a:ext>
            </a:extLst>
          </p:cNvPr>
          <p:cNvSpPr txBox="1"/>
          <p:nvPr/>
        </p:nvSpPr>
        <p:spPr>
          <a:xfrm>
            <a:off x="462622" y="1363161"/>
            <a:ext cx="39652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cook bread daily and your children can join in the fun when we host an event for the pupils to join in.</a:t>
            </a:r>
          </a:p>
          <a:p>
            <a:endParaRPr lang="en-GB" sz="15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few of the activities we host are:</a:t>
            </a: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Making Sessions</a:t>
            </a: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Afternoon Tea Parties</a:t>
            </a: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Breakfast Yoghurt Bars</a:t>
            </a: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Fitness Fun with Smoothie making</a:t>
            </a: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Assemblies on Nutrition and Food</a:t>
            </a:r>
          </a:p>
          <a:p>
            <a:endParaRPr lang="en-GB" sz="15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loads to choose from!</a:t>
            </a:r>
          </a:p>
          <a:p>
            <a:endParaRPr lang="en-GB" sz="15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93AC85-507C-4166-89E4-548F67858A99}"/>
              </a:ext>
            </a:extLst>
          </p:cNvPr>
          <p:cNvSpPr/>
          <p:nvPr/>
        </p:nvSpPr>
        <p:spPr>
          <a:xfrm>
            <a:off x="3485950" y="4162276"/>
            <a:ext cx="4066152" cy="3518441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6BC370-2F9D-42AC-B489-EF9D4BA20C51}"/>
              </a:ext>
            </a:extLst>
          </p:cNvPr>
          <p:cNvSpPr txBox="1"/>
          <p:nvPr/>
        </p:nvSpPr>
        <p:spPr>
          <a:xfrm>
            <a:off x="3586813" y="4267899"/>
            <a:ext cx="39652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Innovation and Menu Planning – </a:t>
            </a:r>
          </a:p>
          <a:p>
            <a:r>
              <a:rPr lang="en-GB" sz="1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 line with Children's Food Trust recommendations, Caterlink have reduce the sugar within our desserts, ensuring that all contain 6.5g of free sugars or less. </a:t>
            </a:r>
            <a:r>
              <a:rPr lang="en-GB" sz="1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Helping to save the planet </a:t>
            </a:r>
            <a:r>
              <a:rPr lang="en-GB" sz="1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- We have developed a number of 50% plant-based protein dishes to our menus these are also a good source of protein and help reduce green house gasses than using meat and dairy. </a:t>
            </a:r>
            <a:r>
              <a:rPr lang="en-GB" sz="1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Plastic Reduction </a:t>
            </a:r>
            <a:r>
              <a:rPr lang="en-GB" sz="1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– We are keen to be leaders in reducing plastic within our kitchens and have removed the use of clingfilm, plastic cutlery, cups and reduced packaging from our suppliers.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7300EA4-58BC-4C9C-AEEF-3767DAD3620D}"/>
              </a:ext>
            </a:extLst>
          </p:cNvPr>
          <p:cNvSpPr/>
          <p:nvPr/>
        </p:nvSpPr>
        <p:spPr>
          <a:xfrm>
            <a:off x="336698" y="4607329"/>
            <a:ext cx="3033085" cy="5930274"/>
          </a:xfrm>
          <a:prstGeom prst="roundRect">
            <a:avLst>
              <a:gd name="adj" fmla="val 10000"/>
            </a:avLst>
          </a:prstGeom>
          <a:solidFill>
            <a:srgbClr val="B21494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4BC6E1-FE6F-44C7-AA6E-30E977BE8F58}"/>
              </a:ext>
            </a:extLst>
          </p:cNvPr>
          <p:cNvSpPr txBox="1"/>
          <p:nvPr/>
        </p:nvSpPr>
        <p:spPr>
          <a:xfrm>
            <a:off x="538424" y="4721131"/>
            <a:ext cx="26862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Assemblies</a:t>
            </a:r>
            <a:r>
              <a:rPr lang="en-GB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– We deliver assemblies to cover a wide range of topics such as healthy eating, hydration and food waste, some of which include live cooking demonstrations.</a:t>
            </a:r>
          </a:p>
          <a:p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Chefs adopt a school </a:t>
            </a:r>
            <a:r>
              <a:rPr lang="en-GB" sz="14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– Our Development Chefs host these sessions where pupils learn to cook from raw basic ingredients including bread making, whilst exploring the 5 senses. </a:t>
            </a:r>
          </a:p>
          <a:p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Kitchen gardens – </a:t>
            </a:r>
            <a:r>
              <a:rPr lang="en-GB" sz="14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Through our WSH Charitable Foundation, we are able to offer kitchen gardens where pupils can grow vegetable and herbs. This helps children understand where fresh produce comes.</a:t>
            </a:r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7D289F3B-5911-4E95-87A1-5AAB31C54500}"/>
              </a:ext>
            </a:extLst>
          </p:cNvPr>
          <p:cNvSpPr txBox="1">
            <a:spLocks/>
          </p:cNvSpPr>
          <p:nvPr/>
        </p:nvSpPr>
        <p:spPr>
          <a:xfrm>
            <a:off x="3497535" y="10098121"/>
            <a:ext cx="3759064" cy="59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Edwardian Script ITC" panose="030303020407070D0804" pitchFamily="66" charset="0"/>
              </a:rPr>
              <a:t>Inspiring young minds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0E2DBA71-5211-4B75-AD40-B06BC1066CB8}"/>
              </a:ext>
            </a:extLst>
          </p:cNvPr>
          <p:cNvSpPr txBox="1">
            <a:spLocks/>
          </p:cNvSpPr>
          <p:nvPr/>
        </p:nvSpPr>
        <p:spPr>
          <a:xfrm rot="21208849">
            <a:off x="2521885" y="1727555"/>
            <a:ext cx="4858779" cy="59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rgbClr val="00B050"/>
                </a:solidFill>
                <a:latin typeface="Edwardian Script ITC" panose="030303020407070D0804" pitchFamily="66" charset="0"/>
              </a:rPr>
              <a:t>We cannot wait to meet you!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21F35BE-B33D-48EE-B8E9-DEF550AA5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" b="8397"/>
          <a:stretch/>
        </p:blipFill>
        <p:spPr bwMode="auto">
          <a:xfrm>
            <a:off x="4711321" y="2411891"/>
            <a:ext cx="2673538" cy="1481886"/>
          </a:xfrm>
          <a:custGeom>
            <a:avLst/>
            <a:gdLst>
              <a:gd name="connsiteX0" fmla="*/ 0 w 2673538"/>
              <a:gd name="connsiteY0" fmla="*/ 0 h 1481886"/>
              <a:gd name="connsiteX1" fmla="*/ 534708 w 2673538"/>
              <a:gd name="connsiteY1" fmla="*/ 0 h 1481886"/>
              <a:gd name="connsiteX2" fmla="*/ 989209 w 2673538"/>
              <a:gd name="connsiteY2" fmla="*/ 0 h 1481886"/>
              <a:gd name="connsiteX3" fmla="*/ 1443711 w 2673538"/>
              <a:gd name="connsiteY3" fmla="*/ 0 h 1481886"/>
              <a:gd name="connsiteX4" fmla="*/ 1978418 w 2673538"/>
              <a:gd name="connsiteY4" fmla="*/ 0 h 1481886"/>
              <a:gd name="connsiteX5" fmla="*/ 2673538 w 2673538"/>
              <a:gd name="connsiteY5" fmla="*/ 0 h 1481886"/>
              <a:gd name="connsiteX6" fmla="*/ 2673538 w 2673538"/>
              <a:gd name="connsiteY6" fmla="*/ 479143 h 1481886"/>
              <a:gd name="connsiteX7" fmla="*/ 2673538 w 2673538"/>
              <a:gd name="connsiteY7" fmla="*/ 987924 h 1481886"/>
              <a:gd name="connsiteX8" fmla="*/ 2673538 w 2673538"/>
              <a:gd name="connsiteY8" fmla="*/ 1481886 h 1481886"/>
              <a:gd name="connsiteX9" fmla="*/ 2219037 w 2673538"/>
              <a:gd name="connsiteY9" fmla="*/ 1481886 h 1481886"/>
              <a:gd name="connsiteX10" fmla="*/ 1711064 w 2673538"/>
              <a:gd name="connsiteY10" fmla="*/ 1481886 h 1481886"/>
              <a:gd name="connsiteX11" fmla="*/ 1122886 w 2673538"/>
              <a:gd name="connsiteY11" fmla="*/ 1481886 h 1481886"/>
              <a:gd name="connsiteX12" fmla="*/ 614914 w 2673538"/>
              <a:gd name="connsiteY12" fmla="*/ 1481886 h 1481886"/>
              <a:gd name="connsiteX13" fmla="*/ 0 w 2673538"/>
              <a:gd name="connsiteY13" fmla="*/ 1481886 h 1481886"/>
              <a:gd name="connsiteX14" fmla="*/ 0 w 2673538"/>
              <a:gd name="connsiteY14" fmla="*/ 987924 h 1481886"/>
              <a:gd name="connsiteX15" fmla="*/ 0 w 2673538"/>
              <a:gd name="connsiteY15" fmla="*/ 493962 h 1481886"/>
              <a:gd name="connsiteX16" fmla="*/ 0 w 2673538"/>
              <a:gd name="connsiteY16" fmla="*/ 0 h 14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3538" h="1481886" extrusionOk="0">
                <a:moveTo>
                  <a:pt x="0" y="0"/>
                </a:moveTo>
                <a:cubicBezTo>
                  <a:pt x="266522" y="-19037"/>
                  <a:pt x="330713" y="18096"/>
                  <a:pt x="534708" y="0"/>
                </a:cubicBezTo>
                <a:cubicBezTo>
                  <a:pt x="738703" y="-18096"/>
                  <a:pt x="854391" y="338"/>
                  <a:pt x="989209" y="0"/>
                </a:cubicBezTo>
                <a:cubicBezTo>
                  <a:pt x="1124027" y="-338"/>
                  <a:pt x="1244105" y="46837"/>
                  <a:pt x="1443711" y="0"/>
                </a:cubicBezTo>
                <a:cubicBezTo>
                  <a:pt x="1643317" y="-46837"/>
                  <a:pt x="1792417" y="47355"/>
                  <a:pt x="1978418" y="0"/>
                </a:cubicBezTo>
                <a:cubicBezTo>
                  <a:pt x="2164419" y="-47355"/>
                  <a:pt x="2373861" y="3680"/>
                  <a:pt x="2673538" y="0"/>
                </a:cubicBezTo>
                <a:cubicBezTo>
                  <a:pt x="2697578" y="186096"/>
                  <a:pt x="2639596" y="332306"/>
                  <a:pt x="2673538" y="479143"/>
                </a:cubicBezTo>
                <a:cubicBezTo>
                  <a:pt x="2707480" y="625980"/>
                  <a:pt x="2621314" y="861970"/>
                  <a:pt x="2673538" y="987924"/>
                </a:cubicBezTo>
                <a:cubicBezTo>
                  <a:pt x="2725762" y="1113878"/>
                  <a:pt x="2660591" y="1235868"/>
                  <a:pt x="2673538" y="1481886"/>
                </a:cubicBezTo>
                <a:cubicBezTo>
                  <a:pt x="2539361" y="1489679"/>
                  <a:pt x="2385332" y="1434808"/>
                  <a:pt x="2219037" y="1481886"/>
                </a:cubicBezTo>
                <a:cubicBezTo>
                  <a:pt x="2052742" y="1528964"/>
                  <a:pt x="1938491" y="1463996"/>
                  <a:pt x="1711064" y="1481886"/>
                </a:cubicBezTo>
                <a:cubicBezTo>
                  <a:pt x="1483637" y="1499776"/>
                  <a:pt x="1267663" y="1413045"/>
                  <a:pt x="1122886" y="1481886"/>
                </a:cubicBezTo>
                <a:cubicBezTo>
                  <a:pt x="978109" y="1550727"/>
                  <a:pt x="729634" y="1423025"/>
                  <a:pt x="614914" y="1481886"/>
                </a:cubicBezTo>
                <a:cubicBezTo>
                  <a:pt x="500194" y="1540747"/>
                  <a:pt x="231563" y="1435746"/>
                  <a:pt x="0" y="1481886"/>
                </a:cubicBezTo>
                <a:cubicBezTo>
                  <a:pt x="-50860" y="1376448"/>
                  <a:pt x="25535" y="1127535"/>
                  <a:pt x="0" y="987924"/>
                </a:cubicBezTo>
                <a:cubicBezTo>
                  <a:pt x="-25535" y="848313"/>
                  <a:pt x="2256" y="731262"/>
                  <a:pt x="0" y="493962"/>
                </a:cubicBezTo>
                <a:cubicBezTo>
                  <a:pt x="-2256" y="256662"/>
                  <a:pt x="33866" y="121526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8272909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6E46C8B-8406-451C-AE58-C781D1505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b="13048"/>
          <a:stretch/>
        </p:blipFill>
        <p:spPr bwMode="auto">
          <a:xfrm>
            <a:off x="3707020" y="7862785"/>
            <a:ext cx="3761320" cy="2084821"/>
          </a:xfrm>
          <a:custGeom>
            <a:avLst/>
            <a:gdLst>
              <a:gd name="connsiteX0" fmla="*/ 0 w 3761320"/>
              <a:gd name="connsiteY0" fmla="*/ 0 h 2084821"/>
              <a:gd name="connsiteX1" fmla="*/ 537331 w 3761320"/>
              <a:gd name="connsiteY1" fmla="*/ 0 h 2084821"/>
              <a:gd name="connsiteX2" fmla="*/ 961823 w 3761320"/>
              <a:gd name="connsiteY2" fmla="*/ 0 h 2084821"/>
              <a:gd name="connsiteX3" fmla="*/ 1386315 w 3761320"/>
              <a:gd name="connsiteY3" fmla="*/ 0 h 2084821"/>
              <a:gd name="connsiteX4" fmla="*/ 1923647 w 3761320"/>
              <a:gd name="connsiteY4" fmla="*/ 0 h 2084821"/>
              <a:gd name="connsiteX5" fmla="*/ 2423365 w 3761320"/>
              <a:gd name="connsiteY5" fmla="*/ 0 h 2084821"/>
              <a:gd name="connsiteX6" fmla="*/ 2923083 w 3761320"/>
              <a:gd name="connsiteY6" fmla="*/ 0 h 2084821"/>
              <a:gd name="connsiteX7" fmla="*/ 3761320 w 3761320"/>
              <a:gd name="connsiteY7" fmla="*/ 0 h 2084821"/>
              <a:gd name="connsiteX8" fmla="*/ 3761320 w 3761320"/>
              <a:gd name="connsiteY8" fmla="*/ 542053 h 2084821"/>
              <a:gd name="connsiteX9" fmla="*/ 3761320 w 3761320"/>
              <a:gd name="connsiteY9" fmla="*/ 1000714 h 2084821"/>
              <a:gd name="connsiteX10" fmla="*/ 3761320 w 3761320"/>
              <a:gd name="connsiteY10" fmla="*/ 1501071 h 2084821"/>
              <a:gd name="connsiteX11" fmla="*/ 3761320 w 3761320"/>
              <a:gd name="connsiteY11" fmla="*/ 2084821 h 2084821"/>
              <a:gd name="connsiteX12" fmla="*/ 3336828 w 3761320"/>
              <a:gd name="connsiteY12" fmla="*/ 2084821 h 2084821"/>
              <a:gd name="connsiteX13" fmla="*/ 2874723 w 3761320"/>
              <a:gd name="connsiteY13" fmla="*/ 2084821 h 2084821"/>
              <a:gd name="connsiteX14" fmla="*/ 2337392 w 3761320"/>
              <a:gd name="connsiteY14" fmla="*/ 2084821 h 2084821"/>
              <a:gd name="connsiteX15" fmla="*/ 1724834 w 3761320"/>
              <a:gd name="connsiteY15" fmla="*/ 2084821 h 2084821"/>
              <a:gd name="connsiteX16" fmla="*/ 1149889 w 3761320"/>
              <a:gd name="connsiteY16" fmla="*/ 2084821 h 2084821"/>
              <a:gd name="connsiteX17" fmla="*/ 612558 w 3761320"/>
              <a:gd name="connsiteY17" fmla="*/ 2084821 h 2084821"/>
              <a:gd name="connsiteX18" fmla="*/ 0 w 3761320"/>
              <a:gd name="connsiteY18" fmla="*/ 2084821 h 2084821"/>
              <a:gd name="connsiteX19" fmla="*/ 0 w 3761320"/>
              <a:gd name="connsiteY19" fmla="*/ 1626160 h 2084821"/>
              <a:gd name="connsiteX20" fmla="*/ 0 w 3761320"/>
              <a:gd name="connsiteY20" fmla="*/ 1084107 h 2084821"/>
              <a:gd name="connsiteX21" fmla="*/ 0 w 3761320"/>
              <a:gd name="connsiteY21" fmla="*/ 562902 h 2084821"/>
              <a:gd name="connsiteX22" fmla="*/ 0 w 3761320"/>
              <a:gd name="connsiteY22" fmla="*/ 0 h 208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61320" h="2084821" extrusionOk="0">
                <a:moveTo>
                  <a:pt x="0" y="0"/>
                </a:moveTo>
                <a:cubicBezTo>
                  <a:pt x="125230" y="-275"/>
                  <a:pt x="381146" y="9793"/>
                  <a:pt x="537331" y="0"/>
                </a:cubicBezTo>
                <a:cubicBezTo>
                  <a:pt x="693516" y="-9793"/>
                  <a:pt x="769115" y="20081"/>
                  <a:pt x="961823" y="0"/>
                </a:cubicBezTo>
                <a:cubicBezTo>
                  <a:pt x="1154531" y="-20081"/>
                  <a:pt x="1206633" y="45006"/>
                  <a:pt x="1386315" y="0"/>
                </a:cubicBezTo>
                <a:cubicBezTo>
                  <a:pt x="1565997" y="-45006"/>
                  <a:pt x="1670419" y="23627"/>
                  <a:pt x="1923647" y="0"/>
                </a:cubicBezTo>
                <a:cubicBezTo>
                  <a:pt x="2176875" y="-23627"/>
                  <a:pt x="2192742" y="52619"/>
                  <a:pt x="2423365" y="0"/>
                </a:cubicBezTo>
                <a:cubicBezTo>
                  <a:pt x="2653988" y="-52619"/>
                  <a:pt x="2699658" y="14748"/>
                  <a:pt x="2923083" y="0"/>
                </a:cubicBezTo>
                <a:cubicBezTo>
                  <a:pt x="3146508" y="-14748"/>
                  <a:pt x="3535341" y="91486"/>
                  <a:pt x="3761320" y="0"/>
                </a:cubicBezTo>
                <a:cubicBezTo>
                  <a:pt x="3796533" y="136646"/>
                  <a:pt x="3744266" y="338164"/>
                  <a:pt x="3761320" y="542053"/>
                </a:cubicBezTo>
                <a:cubicBezTo>
                  <a:pt x="3778374" y="745942"/>
                  <a:pt x="3712101" y="795952"/>
                  <a:pt x="3761320" y="1000714"/>
                </a:cubicBezTo>
                <a:cubicBezTo>
                  <a:pt x="3810539" y="1205476"/>
                  <a:pt x="3740851" y="1316919"/>
                  <a:pt x="3761320" y="1501071"/>
                </a:cubicBezTo>
                <a:cubicBezTo>
                  <a:pt x="3781789" y="1685223"/>
                  <a:pt x="3710831" y="1923900"/>
                  <a:pt x="3761320" y="2084821"/>
                </a:cubicBezTo>
                <a:cubicBezTo>
                  <a:pt x="3603941" y="2093279"/>
                  <a:pt x="3438785" y="2048759"/>
                  <a:pt x="3336828" y="2084821"/>
                </a:cubicBezTo>
                <a:cubicBezTo>
                  <a:pt x="3234871" y="2120883"/>
                  <a:pt x="2979110" y="2046454"/>
                  <a:pt x="2874723" y="2084821"/>
                </a:cubicBezTo>
                <a:cubicBezTo>
                  <a:pt x="2770336" y="2123188"/>
                  <a:pt x="2482439" y="2058761"/>
                  <a:pt x="2337392" y="2084821"/>
                </a:cubicBezTo>
                <a:cubicBezTo>
                  <a:pt x="2192345" y="2110881"/>
                  <a:pt x="1918413" y="2078005"/>
                  <a:pt x="1724834" y="2084821"/>
                </a:cubicBezTo>
                <a:cubicBezTo>
                  <a:pt x="1531255" y="2091637"/>
                  <a:pt x="1389534" y="2029953"/>
                  <a:pt x="1149889" y="2084821"/>
                </a:cubicBezTo>
                <a:cubicBezTo>
                  <a:pt x="910245" y="2139689"/>
                  <a:pt x="808635" y="2069079"/>
                  <a:pt x="612558" y="2084821"/>
                </a:cubicBezTo>
                <a:cubicBezTo>
                  <a:pt x="416481" y="2100563"/>
                  <a:pt x="253111" y="2038942"/>
                  <a:pt x="0" y="2084821"/>
                </a:cubicBezTo>
                <a:cubicBezTo>
                  <a:pt x="-27966" y="1862145"/>
                  <a:pt x="38022" y="1761196"/>
                  <a:pt x="0" y="1626160"/>
                </a:cubicBezTo>
                <a:cubicBezTo>
                  <a:pt x="-38022" y="1491124"/>
                  <a:pt x="49415" y="1299064"/>
                  <a:pt x="0" y="1084107"/>
                </a:cubicBezTo>
                <a:cubicBezTo>
                  <a:pt x="-49415" y="869150"/>
                  <a:pt x="61524" y="739807"/>
                  <a:pt x="0" y="562902"/>
                </a:cubicBezTo>
                <a:cubicBezTo>
                  <a:pt x="-61524" y="385997"/>
                  <a:pt x="30227" y="21153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8272909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C7EA1A62-27BE-407E-9670-4C003EEE4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39" t="10671" r="27216" b="11602"/>
          <a:stretch/>
        </p:blipFill>
        <p:spPr>
          <a:xfrm>
            <a:off x="-19157" y="-1650"/>
            <a:ext cx="7578830" cy="10777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F2FA8-4768-43D4-A1B0-FF507096BB14}"/>
              </a:ext>
            </a:extLst>
          </p:cNvPr>
          <p:cNvGrpSpPr/>
          <p:nvPr/>
        </p:nvGrpSpPr>
        <p:grpSpPr>
          <a:xfrm>
            <a:off x="5707372" y="261651"/>
            <a:ext cx="1852301" cy="835783"/>
            <a:chOff x="2993830" y="4491793"/>
            <a:chExt cx="2133352" cy="1280011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5B4878A-573B-41A0-9AA4-0A5E7420DF28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5FD83B93-B949-4BEF-AFEF-BFA7CB0374E7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pic>
        <p:nvPicPr>
          <p:cNvPr id="12" name="Picture 6" descr="Home | Caterlink">
            <a:extLst>
              <a:ext uri="{FF2B5EF4-FFF2-40B4-BE49-F238E27FC236}">
                <a16:creationId xmlns:a16="http://schemas.microsoft.com/office/drawing/2014/main" id="{6B006C78-9378-459E-AAC5-7C59DC9C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19" y="378112"/>
            <a:ext cx="1424071" cy="6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B2AA3-E680-4252-93B7-8F87CAB8B854}"/>
              </a:ext>
            </a:extLst>
          </p:cNvPr>
          <p:cNvGrpSpPr/>
          <p:nvPr/>
        </p:nvGrpSpPr>
        <p:grpSpPr>
          <a:xfrm>
            <a:off x="-3" y="261651"/>
            <a:ext cx="5580038" cy="835783"/>
            <a:chOff x="2993830" y="4491793"/>
            <a:chExt cx="2133352" cy="1280011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313794E-9110-47F7-AECE-F83EDF96C7B1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D0D3E8D3-2FAD-4E80-BDDA-018473941BD3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A4B841-4EE6-43C0-9825-B05523C1608E}"/>
              </a:ext>
            </a:extLst>
          </p:cNvPr>
          <p:cNvSpPr txBox="1"/>
          <p:nvPr/>
        </p:nvSpPr>
        <p:spPr>
          <a:xfrm>
            <a:off x="323453" y="400843"/>
            <a:ext cx="4626808" cy="55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for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19B37-D86D-4941-A3DF-AC1AF44AC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35" t="17825" r="44285" b="5972"/>
          <a:stretch/>
        </p:blipFill>
        <p:spPr>
          <a:xfrm>
            <a:off x="467469" y="1164937"/>
            <a:ext cx="6789130" cy="91689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h="285750" prst="coolSlant"/>
          </a:sp3d>
        </p:spPr>
      </p:pic>
      <p:sp>
        <p:nvSpPr>
          <p:cNvPr id="21" name="Title 3">
            <a:extLst>
              <a:ext uri="{FF2B5EF4-FFF2-40B4-BE49-F238E27FC236}">
                <a16:creationId xmlns:a16="http://schemas.microsoft.com/office/drawing/2014/main" id="{C8D131C0-6323-47A4-B601-81E052D9C203}"/>
              </a:ext>
            </a:extLst>
          </p:cNvPr>
          <p:cNvSpPr txBox="1">
            <a:spLocks/>
          </p:cNvSpPr>
          <p:nvPr/>
        </p:nvSpPr>
        <p:spPr>
          <a:xfrm>
            <a:off x="3497535" y="10098121"/>
            <a:ext cx="3759064" cy="59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Edwardian Script ITC" panose="030303020407070D0804" pitchFamily="66" charset="0"/>
              </a:rPr>
              <a:t>Inspiring young minds</a:t>
            </a:r>
          </a:p>
        </p:txBody>
      </p:sp>
    </p:spTree>
    <p:extLst>
      <p:ext uri="{BB962C8B-B14F-4D97-AF65-F5344CB8AC3E}">
        <p14:creationId xmlns:p14="http://schemas.microsoft.com/office/powerpoint/2010/main" val="425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19237</TotalTime>
  <Words>478</Words>
  <Application>Microsoft Office PowerPoint</Application>
  <PresentationFormat>Custom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Century Gothic</vt:lpstr>
      <vt:lpstr>Edwardian Script ITC</vt:lpstr>
      <vt:lpstr>Futura Hv BT</vt:lpstr>
      <vt:lpstr>HermesFB Bold</vt:lpstr>
      <vt:lpstr>Tahoma</vt:lpstr>
      <vt:lpstr>TrashHand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Reeves</dc:creator>
  <cp:lastModifiedBy>Suzanne Keightley</cp:lastModifiedBy>
  <cp:revision>141</cp:revision>
  <cp:lastPrinted>2018-09-25T10:06:30Z</cp:lastPrinted>
  <dcterms:created xsi:type="dcterms:W3CDTF">2012-05-25T16:20:28Z</dcterms:created>
  <dcterms:modified xsi:type="dcterms:W3CDTF">2022-11-10T17:41:32Z</dcterms:modified>
</cp:coreProperties>
</file>