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7" r:id="rId1"/>
  </p:sldMasterIdLst>
  <p:notesMasterIdLst>
    <p:notesMasterId r:id="rId14"/>
  </p:notesMasterIdLst>
  <p:handoutMasterIdLst>
    <p:handoutMasterId r:id="rId15"/>
  </p:handoutMasterIdLst>
  <p:sldIdLst>
    <p:sldId id="290" r:id="rId2"/>
    <p:sldId id="258" r:id="rId3"/>
    <p:sldId id="269" r:id="rId4"/>
    <p:sldId id="282" r:id="rId5"/>
    <p:sldId id="276" r:id="rId6"/>
    <p:sldId id="270" r:id="rId7"/>
    <p:sldId id="271" r:id="rId8"/>
    <p:sldId id="286" r:id="rId9"/>
    <p:sldId id="287" r:id="rId10"/>
    <p:sldId id="272" r:id="rId11"/>
    <p:sldId id="274" r:id="rId12"/>
    <p:sldId id="288" r:id="rId1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Sassoon Infant Md" panose="02000603050000020003" charset="0"/>
      <p:regular r:id="rId20"/>
    </p:embeddedFont>
    <p:embeddedFont>
      <p:font typeface="Sassoon Infant Rg" panose="02000503030000020003" charset="0"/>
      <p:regular r:id="rId21"/>
      <p:bold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BPreplay" panose="020005030000000200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1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867" y="8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0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1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3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4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15467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19937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98145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35451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1717811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358126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DFE08103-083C-46E9-87BF-8D6F0A67BAE2}"/>
              </a:ext>
            </a:extLst>
          </p:cNvPr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3" name="Picture 14">
            <a:extLst>
              <a:ext uri="{FF2B5EF4-FFF2-40B4-BE49-F238E27FC236}">
                <a16:creationId xmlns:a16="http://schemas.microsoft.com/office/drawing/2014/main" id="{13F02D35-CC4F-4307-9BCD-20B580850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9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65130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1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C1C1C"/>
                </a:solidFill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C1C1C"/>
                </a:solidFill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014385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9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45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6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AA33F-6CC8-44D5-8DF3-CC5B3C49E347}" type="slidenum">
              <a:rPr lang="en-GB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1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fld id="{811C1D57-849D-44A1-A04E-7C1A1032E076}" type="datetimeFigureOut">
              <a:rPr lang="en-GB" smtClean="0">
                <a:solidFill>
                  <a:srgbClr val="1C1C1C"/>
                </a:solidFill>
              </a:rPr>
              <a:pPr>
                <a:defRPr/>
              </a:pPr>
              <a:t>10/02/2020</a:t>
            </a:fld>
            <a:endParaRPr lang="en-GB">
              <a:solidFill>
                <a:srgbClr val="1C1C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GB">
              <a:solidFill>
                <a:srgbClr val="1C1C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17713003-5BEB-4F52-8935-C9C256EA6217}" type="slidenum">
              <a:rPr lang="en-GB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0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9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61" r:id="rId24"/>
    <p:sldLayoutId id="2147483662" r:id="rId25"/>
    <p:sldLayoutId id="2147483672" r:id="rId26"/>
    <p:sldLayoutId id="2147483671" r:id="rId27"/>
    <p:sldLayoutId id="2147483667" r:id="rId28"/>
    <p:sldLayoutId id="2147483668" r:id="rId29"/>
    <p:sldLayoutId id="2147483669" r:id="rId30"/>
    <p:sldLayoutId id="2147483670" r:id="rId31"/>
    <p:sldLayoutId id="2147483673" r:id="rId32"/>
    <p:sldLayoutId id="2147483674" r:id="rId33"/>
    <p:sldLayoutId id="2147483663" r:id="rId34"/>
    <p:sldLayoutId id="2147483666" r:id="rId35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76798-B31B-4962-961C-DE44E2D5E3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1884" y="427589"/>
            <a:ext cx="4175506" cy="4078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299F71-8F33-45D5-ACB3-A1047C9BA6A4}"/>
              </a:ext>
            </a:extLst>
          </p:cNvPr>
          <p:cNvSpPr/>
          <p:nvPr/>
        </p:nvSpPr>
        <p:spPr>
          <a:xfrm>
            <a:off x="587190" y="4305805"/>
            <a:ext cx="7969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Mercenfeld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Phonic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37948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2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We will inform you of whether your child has passed or fallen below the standard through your child’s school report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2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If your child’s score falls below the national standard they will re-take the Phonics Screening Check in Year 2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2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Children who have not reached this level will receive extra support to ensure they can improve their decoding skills before they retake the test the following year 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4728474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Reporting to Parents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40924" y="5285243"/>
            <a:ext cx="2543866" cy="1211057"/>
            <a:chOff x="2165556" y="2861733"/>
            <a:chExt cx="5260097" cy="33062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484" y="3840874"/>
              <a:ext cx="3075450" cy="2327091"/>
            </a:xfrm>
            <a:prstGeom prst="rect">
              <a:avLst/>
            </a:prstGeom>
          </p:spPr>
        </p:pic>
        <p:sp>
          <p:nvSpPr>
            <p:cNvPr id="5" name="Oval Callout 4"/>
            <p:cNvSpPr/>
            <p:nvPr/>
          </p:nvSpPr>
          <p:spPr>
            <a:xfrm>
              <a:off x="4258733" y="2861733"/>
              <a:ext cx="829734" cy="558800"/>
            </a:xfrm>
            <a:prstGeom prst="wedgeEllipseCallout">
              <a:avLst>
                <a:gd name="adj1" fmla="val 595"/>
                <a:gd name="adj2" fmla="val 897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Callout 12"/>
            <p:cNvSpPr/>
            <p:nvPr/>
          </p:nvSpPr>
          <p:spPr>
            <a:xfrm rot="19671663">
              <a:off x="2788520" y="3434703"/>
              <a:ext cx="829734" cy="558800"/>
            </a:xfrm>
            <a:prstGeom prst="wedgeEllipseCallout">
              <a:avLst>
                <a:gd name="adj1" fmla="val 26492"/>
                <a:gd name="adj2" fmla="val 1105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Callout 14"/>
            <p:cNvSpPr/>
            <p:nvPr/>
          </p:nvSpPr>
          <p:spPr>
            <a:xfrm rot="16975681">
              <a:off x="2030089" y="4656514"/>
              <a:ext cx="829734" cy="558800"/>
            </a:xfrm>
            <a:prstGeom prst="wedgeEllipseCallout">
              <a:avLst>
                <a:gd name="adj1" fmla="val -915"/>
                <a:gd name="adj2" fmla="val 1431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Callout 15"/>
            <p:cNvSpPr/>
            <p:nvPr/>
          </p:nvSpPr>
          <p:spPr>
            <a:xfrm rot="1928337" flipH="1">
              <a:off x="5977785" y="3275838"/>
              <a:ext cx="829734" cy="558800"/>
            </a:xfrm>
            <a:prstGeom prst="wedgeEllipseCallout">
              <a:avLst>
                <a:gd name="adj1" fmla="val 26492"/>
                <a:gd name="adj2" fmla="val 1105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Callout 16"/>
            <p:cNvSpPr/>
            <p:nvPr/>
          </p:nvSpPr>
          <p:spPr>
            <a:xfrm rot="4624319" flipH="1">
              <a:off x="6731386" y="4815301"/>
              <a:ext cx="829734" cy="558800"/>
            </a:xfrm>
            <a:prstGeom prst="wedgeEllipseCallout">
              <a:avLst>
                <a:gd name="adj1" fmla="val -915"/>
                <a:gd name="adj2" fmla="val 1431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D153FD7-0930-4FC9-8A98-6A74FA2486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8607" y="231781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744" y="332007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576000" bIns="216000"/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Encourage your child to blend the sounds when reading real or alien words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Practise their sounds and use their spelling books to focus on reading the different phonemes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Practise their phonics by playing games online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Buried Treasure/ Picnic on Pluto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www.phonicsplay.co.uk (phase 3,4,5 and 6)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7659917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How Can I Help My Child At Home?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CFE99-628F-458E-859C-963BA73A34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8507" y="169862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744" y="332007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576000" bIns="216000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Encourage your child to ‘sound out’ when reading or writing. Focusing particularly on spotting more unusual sound patterns.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E.g. </a:t>
            </a:r>
            <a:r>
              <a:rPr lang="en-GB" sz="2800" u="sng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Digraph</a:t>
            </a: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- 2 letters making one sound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c</a:t>
            </a:r>
            <a:r>
              <a:rPr lang="en-GB" sz="2800" dirty="0">
                <a:solidFill>
                  <a:srgbClr val="CC0000"/>
                </a:solidFill>
                <a:latin typeface="BPreplay" charset="0"/>
                <a:cs typeface="Times New Roman" pitchFamily="18" charset="0"/>
              </a:rPr>
              <a:t>ow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u="sng" dirty="0" err="1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Trigraphs</a:t>
            </a: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- 3 letters making one sound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n</a:t>
            </a:r>
            <a:r>
              <a:rPr lang="en-GB" sz="2800" dirty="0">
                <a:solidFill>
                  <a:srgbClr val="CC0000"/>
                </a:solidFill>
                <a:latin typeface="BPreplay" charset="0"/>
                <a:cs typeface="Times New Roman" pitchFamily="18" charset="0"/>
              </a:rPr>
              <a:t>igh</a:t>
            </a: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u="sng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Split digraphs-</a:t>
            </a: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2 vowels with a consonant in between.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sp</a:t>
            </a:r>
            <a:r>
              <a:rPr lang="en-GB" sz="2800" dirty="0">
                <a:solidFill>
                  <a:srgbClr val="CC0000"/>
                </a:solidFill>
                <a:latin typeface="BPreplay" charset="0"/>
                <a:cs typeface="Times New Roman" pitchFamily="18" charset="0"/>
              </a:rPr>
              <a:t>i</a:t>
            </a:r>
            <a:r>
              <a:rPr lang="en-GB" sz="28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n</a:t>
            </a:r>
            <a:r>
              <a:rPr lang="en-GB" sz="2800" dirty="0">
                <a:solidFill>
                  <a:srgbClr val="CC0000"/>
                </a:solidFill>
                <a:latin typeface="BPreplay" charset="0"/>
                <a:cs typeface="Times New Roman" pitchFamily="18" charset="0"/>
              </a:rPr>
              <a:t>e   - </a:t>
            </a:r>
            <a:r>
              <a:rPr lang="en-GB" sz="2800" dirty="0" err="1">
                <a:solidFill>
                  <a:srgbClr val="CC0000"/>
                </a:solidFill>
                <a:latin typeface="BPreplay" charset="0"/>
                <a:cs typeface="Times New Roman" pitchFamily="18" charset="0"/>
              </a:rPr>
              <a:t>i_e</a:t>
            </a:r>
            <a:r>
              <a:rPr lang="en-GB" sz="2800" dirty="0">
                <a:solidFill>
                  <a:srgbClr val="CC0000"/>
                </a:solidFill>
                <a:latin typeface="BPreplay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7659917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How Can I Help My Child At Home?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1EB30-61D1-4C60-893D-4AE35A5172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607" y="142881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8" y="2409031"/>
            <a:ext cx="8315325" cy="127793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/>
          <a:lstStyle/>
          <a:p>
            <a:pPr algn="ctr">
              <a:defRPr/>
            </a:pPr>
            <a:r>
              <a:rPr lang="en-GB" altLang="en-US" sz="5000" b="1" dirty="0">
                <a:solidFill>
                  <a:schemeClr val="tx1"/>
                </a:solidFill>
                <a:latin typeface="BPreplay" panose="02000503000000020004" pitchFamily="50" charset="0"/>
              </a:rPr>
              <a:t>Phonics Screening Check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23888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57935" y="3755867"/>
            <a:ext cx="58281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2"/>
                </a:solidFill>
                <a:latin typeface="BPreplay" panose="02000503000000020004" pitchFamily="50" charset="0"/>
              </a:rPr>
              <a:t>Week Beginning </a:t>
            </a:r>
            <a:r>
              <a:rPr lang="en-GB" altLang="en-US" sz="3200" dirty="0" smtClean="0">
                <a:solidFill>
                  <a:schemeClr val="tx2"/>
                </a:solidFill>
                <a:latin typeface="BPreplay" panose="02000503000000020004" pitchFamily="50" charset="0"/>
              </a:rPr>
              <a:t>8</a:t>
            </a:r>
            <a:r>
              <a:rPr lang="en-GB" altLang="en-US" sz="3200" baseline="30000" dirty="0" smtClean="0">
                <a:solidFill>
                  <a:schemeClr val="tx2"/>
                </a:solidFill>
                <a:latin typeface="BPreplay" panose="02000503000000020004" pitchFamily="50" charset="0"/>
              </a:rPr>
              <a:t>th</a:t>
            </a:r>
            <a:r>
              <a:rPr lang="en-GB" altLang="en-US" sz="3200" dirty="0" smtClean="0">
                <a:solidFill>
                  <a:schemeClr val="tx2"/>
                </a:solidFill>
                <a:latin typeface="BPreplay" panose="02000503000000020004" pitchFamily="50" charset="0"/>
              </a:rPr>
              <a:t> </a:t>
            </a:r>
            <a:r>
              <a:rPr lang="en-GB" altLang="en-US" sz="3200" dirty="0">
                <a:solidFill>
                  <a:schemeClr val="tx2"/>
                </a:solidFill>
                <a:latin typeface="BPreplay" panose="02000503000000020004" pitchFamily="50" charset="0"/>
              </a:rPr>
              <a:t>June </a:t>
            </a:r>
            <a:r>
              <a:rPr lang="en-GB" altLang="en-US" sz="3200" dirty="0" smtClean="0">
                <a:solidFill>
                  <a:schemeClr val="tx2"/>
                </a:solidFill>
                <a:latin typeface="BPreplay" panose="02000503000000020004" pitchFamily="50" charset="0"/>
              </a:rPr>
              <a:t>2020</a:t>
            </a:r>
            <a:endParaRPr lang="en-GB" altLang="en-US" sz="3200" dirty="0">
              <a:solidFill>
                <a:schemeClr val="tx2"/>
              </a:solidFill>
              <a:latin typeface="BPreplay" panose="02000503000000020004" pitchFamily="50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1537" y="1335858"/>
            <a:ext cx="88009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latin typeface="BPreplay" panose="02000503000000020004" pitchFamily="50" charset="0"/>
              </a:rPr>
              <a:t>Year 1 and Year 2 Re-take  </a:t>
            </a:r>
          </a:p>
        </p:txBody>
      </p:sp>
      <p:pic>
        <p:nvPicPr>
          <p:cNvPr id="9" name="Picture 5" descr="Girl Graduating from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5" y="4048255"/>
            <a:ext cx="1387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2E54D-5ED6-4E78-9AEB-BD1EBAD17D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575" y="69246"/>
            <a:ext cx="1296850" cy="1266612"/>
          </a:xfrm>
          <a:prstGeom prst="rect">
            <a:avLst/>
          </a:prstGeom>
        </p:spPr>
      </p:pic>
      <p:pic>
        <p:nvPicPr>
          <p:cNvPr id="10" name="Picture 2" descr="Image result for phonic school clipart">
            <a:extLst>
              <a:ext uri="{FF2B5EF4-FFF2-40B4-BE49-F238E27FC236}">
                <a16:creationId xmlns:a16="http://schemas.microsoft.com/office/drawing/2014/main" id="{2BA31200-31A6-4F04-8AB2-A3399D6B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55" y="464080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Letters and Sounds was introduced by The Department for Education and skills in 2007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Phonics is fun way to teach children to read and write quickly and skilfully. 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Children are taught how to: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recognise the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Preplay" charset="0"/>
                <a:cs typeface="Times New Roman" pitchFamily="18" charset="0"/>
              </a:rPr>
              <a:t>phonemes</a:t>
            </a: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(sounds) that each individual letter makes;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identify the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Preplay" charset="0"/>
                <a:cs typeface="Times New Roman" pitchFamily="18" charset="0"/>
              </a:rPr>
              <a:t>phonemes</a:t>
            </a: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(sounds) that different combinations of letters make - such as ‘</a:t>
            </a:r>
            <a:r>
              <a:rPr lang="en-GB" i="1" dirty="0" err="1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sh</a:t>
            </a:r>
            <a:r>
              <a:rPr lang="en-GB" i="1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’ </a:t>
            </a: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or ‘</a:t>
            </a:r>
            <a:r>
              <a:rPr lang="en-GB" i="1" dirty="0" err="1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oo</a:t>
            </a:r>
            <a:r>
              <a:rPr lang="en-GB" i="1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’; </a:t>
            </a:r>
            <a:endParaRPr lang="en-GB" dirty="0">
              <a:solidFill>
                <a:prstClr val="black"/>
              </a:solidFill>
              <a:latin typeface="BPreplay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blend phonemes together from left to right when reading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segment the phonemes when spelling 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3756156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What is Phonics?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460059-2A0D-48C1-8BBE-B9BC863CAC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607" y="177806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220" y="1153237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Children have a 20-25 minute daily differentiated phonics lesson with opportunities to apply their phonic knowledge in lessons and phonic game times.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BPreplay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We use Ruth Miskin resources with Letters and Sounds.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	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9" y="401638"/>
            <a:ext cx="8374856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Phonics at </a:t>
            </a:r>
            <a:r>
              <a:rPr lang="en-GB" altLang="en-US" sz="3600" dirty="0" err="1">
                <a:latin typeface="BPreplay" panose="02000503000000020004" pitchFamily="50" charset="0"/>
              </a:rPr>
              <a:t>Mercenfeld</a:t>
            </a:r>
            <a:endParaRPr lang="en-GB" altLang="en-US" sz="3600" dirty="0">
              <a:latin typeface="BPreplay" panose="0200050300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1" y="4134379"/>
            <a:ext cx="1810341" cy="2463271"/>
          </a:xfrm>
          <a:prstGeom prst="rect">
            <a:avLst/>
          </a:prstGeom>
        </p:spPr>
      </p:pic>
      <p:pic>
        <p:nvPicPr>
          <p:cNvPr id="13" name="Picture 13" descr="940278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62" y="3547269"/>
            <a:ext cx="245745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JL1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29" y="371035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62BB50-1E15-4669-979A-7D2710A735C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8607" y="213443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Every Year 1 child in the country will be taking the statutory phonics screening check in the week beginning  </a:t>
            </a:r>
            <a:r>
              <a:rPr lang="en-GB" sz="2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8</a:t>
            </a:r>
            <a:r>
              <a:rPr lang="en-GB" sz="2000" baseline="30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</a:t>
            </a:r>
            <a:r>
              <a:rPr lang="en-GB" sz="2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June </a:t>
            </a:r>
            <a:r>
              <a:rPr lang="en-GB" sz="2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2020</a:t>
            </a:r>
            <a:endParaRPr lang="en-GB" sz="2000" dirty="0">
              <a:solidFill>
                <a:prstClr val="black"/>
              </a:solidFill>
              <a:latin typeface="BPreplay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Year 2 children that did not pass the test last year will re-take the new test this year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Some children will be withdrawn from the check if the class teacher and Mrs Shephard feels it is appropriate to do so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The check is very similar to tasks the children already complete during phonics lessons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The focus of the check is to provide evidence of children’s decoding and blending skills, not to test their vocabulary</a:t>
            </a:r>
            <a:endParaRPr lang="en-GB" sz="2000" dirty="0">
              <a:solidFill>
                <a:srgbClr val="CC0000"/>
              </a:solidFill>
              <a:latin typeface="BPreplay" charset="0"/>
              <a:cs typeface="Times New Roman" pitchFamily="18" charset="0"/>
            </a:endParaRP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9" y="401638"/>
            <a:ext cx="8374856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What is the Phonics Screening Check?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EF5249-AED5-46E2-97F1-1E5722F6CF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7313" y="1177925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Each child will be asked to ‘sound out’ and blend the phonemes together to make a word e.g. chip- </a:t>
            </a:r>
            <a:r>
              <a:rPr lang="en-GB" dirty="0" err="1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ch</a:t>
            </a: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-i-p chip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They will be marked on how they pronounce the word after blending the phonemes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The check will consist of 40 words in total;                                                20 real words and 20 pseudo words (alien words)	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The pseudo words (alien words) are to assess their phonic decoding skills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Each check will take between 4 and 9 minutes to complete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The </a:t>
            </a: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pass mark will not be published until after the screening </a:t>
            </a:r>
            <a:endParaRPr lang="en-GB" dirty="0" smtClean="0">
              <a:solidFill>
                <a:prstClr val="black"/>
              </a:solidFill>
              <a:latin typeface="BPreplay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(2018/2019 </a:t>
            </a:r>
            <a:r>
              <a:rPr lang="en-GB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test- 32 or more out of 40 was a pass) 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825202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What Happens During the Test?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04" y="3169248"/>
            <a:ext cx="2370946" cy="1215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2611E1-7192-4BF2-A42C-C6192CE1D4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8607" y="177806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 pseudo words will be shown to your child with a picture of an alien. This provides the children with a context for the pseudo word which is independent from any existing vocabulary they may have. Pseudo words are included because they will be new to all pupils; they do not favour children with a good vocabulary knowledge or visual memory of words. 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7249485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Pseudo Words (Nonsense words)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71334" y="3196167"/>
            <a:ext cx="2201333" cy="2925233"/>
            <a:chOff x="1155157" y="3119967"/>
            <a:chExt cx="2201333" cy="2925233"/>
          </a:xfrm>
        </p:grpSpPr>
        <p:sp>
          <p:nvSpPr>
            <p:cNvPr id="5" name="Rounded Rectangle 4"/>
            <p:cNvSpPr/>
            <p:nvPr/>
          </p:nvSpPr>
          <p:spPr>
            <a:xfrm>
              <a:off x="1155157" y="3119967"/>
              <a:ext cx="2201333" cy="2925233"/>
            </a:xfrm>
            <a:prstGeom prst="roundRect">
              <a:avLst>
                <a:gd name="adj" fmla="val 5513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504" y="3484033"/>
              <a:ext cx="1448637" cy="21971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D07A4-B11D-4A24-BF31-BA6990E031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8607" y="177806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9200" y="401638"/>
            <a:ext cx="4337662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Examples of words 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00" y="2842357"/>
            <a:ext cx="255746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85020"/>
            <a:ext cx="2405062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842357"/>
            <a:ext cx="25781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24" y="1412875"/>
            <a:ext cx="23066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3A4014-C654-4FDA-9270-D7114FEE501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8607" y="177806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All of the screening checks will be administered by a member of </a:t>
            </a:r>
            <a:r>
              <a:rPr lang="en-GB" sz="2000" dirty="0" err="1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Mercenfeld</a:t>
            </a: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staff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The children will complete the check one to one in the library or intervention rooms  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The screening will be taken over the week beginning </a:t>
            </a:r>
            <a:r>
              <a:rPr lang="en-GB" sz="2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8</a:t>
            </a:r>
            <a:r>
              <a:rPr lang="en-GB" sz="2000" baseline="30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th</a:t>
            </a:r>
            <a:r>
              <a:rPr lang="en-GB" sz="2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June </a:t>
            </a:r>
            <a:r>
              <a:rPr lang="en-GB" sz="2000" dirty="0" smtClean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2020</a:t>
            </a:r>
            <a:endParaRPr lang="en-GB" sz="2000" dirty="0">
              <a:solidFill>
                <a:prstClr val="black"/>
              </a:solidFill>
              <a:latin typeface="BPreplay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prstClr val="black"/>
                </a:solidFill>
                <a:latin typeface="BPreplay" charset="0"/>
                <a:cs typeface="Times New Roman" pitchFamily="18" charset="0"/>
              </a:rPr>
              <a:t>Children are not told at the time whether they have correctly blended the word</a:t>
            </a: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242991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Preplay" panose="02000503000000020004" pitchFamily="50" charset="0"/>
              </a:rPr>
              <a:t>How will it be administered?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116E8-C44F-41A4-9C2B-048BD23996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607" y="231781"/>
            <a:ext cx="913468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1268</TotalTime>
  <Words>672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Comic Sans MS</vt:lpstr>
      <vt:lpstr>Sassoon Infant Md</vt:lpstr>
      <vt:lpstr>Sassoon Infant Rg</vt:lpstr>
      <vt:lpstr>Arial</vt:lpstr>
      <vt:lpstr>Wingdings</vt:lpstr>
      <vt:lpstr>Rockwell</vt:lpstr>
      <vt:lpstr>BPreplay</vt:lpstr>
      <vt:lpstr>Calibri</vt:lpstr>
      <vt:lpstr>Calibri Light</vt:lpstr>
      <vt:lpstr>Times New Roman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Natasha Clewlow</cp:lastModifiedBy>
  <cp:revision>136</cp:revision>
  <dcterms:created xsi:type="dcterms:W3CDTF">2014-10-01T16:09:27Z</dcterms:created>
  <dcterms:modified xsi:type="dcterms:W3CDTF">2020-02-10T19:03:46Z</dcterms:modified>
</cp:coreProperties>
</file>